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7" r:id="rId3"/>
    <p:sldId id="283" r:id="rId4"/>
    <p:sldId id="291" r:id="rId5"/>
    <p:sldId id="284" r:id="rId6"/>
    <p:sldId id="285" r:id="rId7"/>
    <p:sldId id="292" r:id="rId8"/>
    <p:sldId id="289" r:id="rId9"/>
    <p:sldId id="293" r:id="rId10"/>
    <p:sldId id="297" r:id="rId11"/>
    <p:sldId id="286" r:id="rId12"/>
    <p:sldId id="298" r:id="rId13"/>
    <p:sldId id="296" r:id="rId14"/>
    <p:sldId id="282" r:id="rId15"/>
    <p:sldId id="29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934" autoAdjust="0"/>
  </p:normalViewPr>
  <p:slideViewPr>
    <p:cSldViewPr>
      <p:cViewPr varScale="1">
        <p:scale>
          <a:sx n="54" d="100"/>
          <a:sy n="54" d="100"/>
        </p:scale>
        <p:origin x="-116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4C9D8-6DA8-4F1D-8CEF-179DD8BEF76A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6DE-7D16-4370-9576-8BE77E3F47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657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8514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8397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074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958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2582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7366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5364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9888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0430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3917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6037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5423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75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9642C2-FDA3-483F-84BC-BD5231571D5B}" type="datetimeFigureOut">
              <a:rPr lang="en-CA" smtClean="0"/>
              <a:t>19/06/2013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skipnclick/1418937603/in/photostream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Learning Coach Meeting</a:t>
            </a:r>
            <a:endParaRPr lang="en-C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June 21, 2013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76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Write a Blog Post</a:t>
            </a:r>
            <a:endParaRPr lang="en-C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22" y="2132856"/>
            <a:ext cx="7411418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52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272926" cy="1584176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counts in an effective  Professional Learning Community?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492896"/>
            <a:ext cx="7848872" cy="403244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 smtClean="0"/>
              <a:t>4 step process for co-creating criteria: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Brainstorm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Sort and categorize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Make and post a T-chart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Add, revise, refine</a:t>
            </a:r>
            <a:endParaRPr lang="en-CA" dirty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 marL="68580" indent="0">
              <a:buNone/>
            </a:pPr>
            <a:r>
              <a:rPr lang="en-CA" sz="1800" i="1" dirty="0" smtClean="0"/>
              <a:t>Knowing What Counts: Setting and Using Criteria 2</a:t>
            </a:r>
            <a:r>
              <a:rPr lang="en-CA" sz="1800" i="1" baseline="30000" dirty="0" smtClean="0"/>
              <a:t>nd</a:t>
            </a:r>
            <a:r>
              <a:rPr lang="en-CA" sz="1800" i="1" dirty="0" smtClean="0"/>
              <a:t> Edition</a:t>
            </a:r>
            <a:r>
              <a:rPr lang="en-CA" sz="1800" dirty="0" smtClean="0"/>
              <a:t>, Gregory, Cameron, Davies, 2011</a:t>
            </a:r>
          </a:p>
          <a:p>
            <a:pPr marL="6858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088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Google Sites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4020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Develop </a:t>
            </a:r>
            <a:r>
              <a:rPr lang="en-CA" dirty="0"/>
              <a:t>Y</a:t>
            </a:r>
            <a:r>
              <a:rPr lang="en-CA" dirty="0" smtClean="0"/>
              <a:t>our PLC Vision…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323652"/>
            <a:ext cx="7632848" cy="3841652"/>
          </a:xfrm>
        </p:spPr>
        <p:txBody>
          <a:bodyPr/>
          <a:lstStyle/>
          <a:p>
            <a:r>
              <a:rPr lang="en-CA" dirty="0"/>
              <a:t> State why you exist – what is the purpose of this group? (mission)</a:t>
            </a:r>
          </a:p>
          <a:p>
            <a:r>
              <a:rPr lang="en-CA" dirty="0"/>
              <a:t>What does your team hope to achieve by coming together?  (vision)</a:t>
            </a:r>
          </a:p>
          <a:p>
            <a:r>
              <a:rPr lang="en-CA" dirty="0"/>
              <a:t>What specific goals or achievements are you striving to meet? ( goals)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092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Next Learning Coach Meeting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23652"/>
            <a:ext cx="8136904" cy="420169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CA" dirty="0" smtClean="0"/>
              <a:t>Friday, September 13, </a:t>
            </a:r>
            <a:r>
              <a:rPr lang="en-CA" dirty="0" smtClean="0"/>
              <a:t>2013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9858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ndrews\AppData\Local\Microsoft\Windows\Temporary Internet Files\Content.IE5\VIRH5NWO\MP90040727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3" y="-603448"/>
            <a:ext cx="10192799" cy="74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2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Today’s 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z="3200" dirty="0"/>
              <a:t>Sharing </a:t>
            </a:r>
            <a:r>
              <a:rPr lang="en-CA" sz="3200" dirty="0" smtClean="0"/>
              <a:t>Successes</a:t>
            </a:r>
          </a:p>
          <a:p>
            <a:pPr lvl="1">
              <a:buFont typeface="Arial" pitchFamily="34" charset="0"/>
              <a:buChar char="•"/>
            </a:pPr>
            <a:r>
              <a:rPr lang="en-CA" sz="3000" dirty="0" smtClean="0"/>
              <a:t>Learning Coach work</a:t>
            </a:r>
          </a:p>
          <a:p>
            <a:pPr lvl="1">
              <a:buFont typeface="Arial" pitchFamily="34" charset="0"/>
              <a:buChar char="•"/>
            </a:pPr>
            <a:r>
              <a:rPr lang="en-CA" sz="3000" dirty="0" smtClean="0"/>
              <a:t>Your own professional learning</a:t>
            </a:r>
            <a:endParaRPr lang="en-CA" sz="3000" dirty="0"/>
          </a:p>
          <a:p>
            <a:pPr lvl="0"/>
            <a:r>
              <a:rPr lang="en-CA" sz="3200" dirty="0" smtClean="0"/>
              <a:t>PLCs</a:t>
            </a:r>
          </a:p>
          <a:p>
            <a:pPr lvl="0"/>
            <a:r>
              <a:rPr lang="en-CA" sz="3200" dirty="0" smtClean="0"/>
              <a:t>A </a:t>
            </a:r>
            <a:r>
              <a:rPr lang="en-CA" sz="3200" dirty="0"/>
              <a:t>Year in Reflection</a:t>
            </a:r>
          </a:p>
          <a:p>
            <a:r>
              <a:rPr lang="en-CA" sz="3200" dirty="0"/>
              <a:t>Lunch</a:t>
            </a:r>
            <a:endParaRPr lang="en-CA" sz="3200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3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200918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Share a Meaningful Experience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b="1" dirty="0"/>
              <a:t>Criteria</a:t>
            </a:r>
            <a:r>
              <a:rPr lang="en-CA" b="1" i="1" dirty="0"/>
              <a:t> </a:t>
            </a:r>
            <a:r>
              <a:rPr lang="en-CA" b="1" dirty="0"/>
              <a:t>for a</a:t>
            </a:r>
            <a:r>
              <a:rPr lang="en-CA" b="1" i="1" dirty="0"/>
              <a:t> meaningful experience</a:t>
            </a:r>
            <a:r>
              <a:rPr lang="en-CA" b="1" dirty="0"/>
              <a:t>. </a:t>
            </a:r>
          </a:p>
          <a:p>
            <a:pPr marL="0" indent="0">
              <a:buNone/>
            </a:pPr>
            <a:r>
              <a:rPr lang="en-US" dirty="0"/>
              <a:t>The experience:</a:t>
            </a:r>
            <a:endParaRPr lang="en-CA" dirty="0"/>
          </a:p>
          <a:p>
            <a:r>
              <a:rPr lang="en-US" dirty="0"/>
              <a:t> Is beneficial to others (others might learn an effective strategy, or a “what not to do”)</a:t>
            </a:r>
            <a:endParaRPr lang="en-CA" dirty="0"/>
          </a:p>
          <a:p>
            <a:r>
              <a:rPr lang="en-US" dirty="0"/>
              <a:t>Helps explore your understanding of the role of a learning coach</a:t>
            </a:r>
          </a:p>
          <a:p>
            <a:pPr marL="6858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US" dirty="0"/>
              <a:t>Tell which of the “commitment to inclusion” statements are championed through this experience, and articulate the alignment between the experience and the commitment statement.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784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301208"/>
            <a:ext cx="7554416" cy="870992"/>
          </a:xfrm>
        </p:spPr>
        <p:txBody>
          <a:bodyPr>
            <a:normAutofit fontScale="90000"/>
          </a:bodyPr>
          <a:lstStyle/>
          <a:p>
            <a:r>
              <a:rPr lang="en-CA" sz="3800" dirty="0" smtClean="0"/>
              <a:t>PSD’s Commitments to Inclusion</a:t>
            </a:r>
            <a:endParaRPr lang="en-CA" sz="3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685800"/>
            <a:ext cx="8712968" cy="468741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lvl="0">
              <a:buFont typeface="Arial" charset="0"/>
              <a:buChar char="•"/>
            </a:pPr>
            <a:endParaRPr lang="en-US" sz="2800" dirty="0" smtClean="0"/>
          </a:p>
          <a:p>
            <a:pPr lvl="0">
              <a:buFont typeface="Arial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idea of fixing students </a:t>
            </a:r>
            <a:r>
              <a:rPr lang="en-US" sz="2800" dirty="0" smtClean="0"/>
              <a:t>to the idea of </a:t>
            </a:r>
            <a:r>
              <a:rPr lang="en-US" sz="2800" b="1" dirty="0" smtClean="0"/>
              <a:t>improving environments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Dependence on staff (teachers and EA’s) to </a:t>
            </a:r>
            <a:r>
              <a:rPr lang="en-US" sz="2800" b="1" dirty="0"/>
              <a:t>a focus on </a:t>
            </a:r>
            <a:r>
              <a:rPr lang="en-US" sz="2800" b="1" dirty="0" smtClean="0"/>
              <a:t>independence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“Special Ed” to </a:t>
            </a:r>
            <a:r>
              <a:rPr lang="en-US" sz="2800" b="1" dirty="0"/>
              <a:t>ALL students being </a:t>
            </a:r>
            <a:r>
              <a:rPr lang="en-US" sz="2800" b="1" dirty="0" smtClean="0"/>
              <a:t>special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 A deficit model of thinking to a </a:t>
            </a:r>
            <a:r>
              <a:rPr lang="en-US" sz="2800" b="1" dirty="0" smtClean="0"/>
              <a:t>strength-based </a:t>
            </a:r>
            <a:r>
              <a:rPr lang="en-US" sz="2800" b="1" dirty="0"/>
              <a:t>model of </a:t>
            </a:r>
            <a:r>
              <a:rPr lang="en-US" sz="2800" b="1" dirty="0" smtClean="0"/>
              <a:t>thinking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Having high expectations for some to </a:t>
            </a:r>
            <a:r>
              <a:rPr lang="en-US" sz="2800" b="1" dirty="0"/>
              <a:t>having high expectations for ALL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20846"/>
            <a:ext cx="2849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Move from: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54200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848872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pPr marL="68580" indent="0">
              <a:buNone/>
            </a:pPr>
            <a:endParaRPr lang="en-CA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" t="2784" r="2350" b="2688"/>
          <a:stretch/>
        </p:blipFill>
        <p:spPr bwMode="auto">
          <a:xfrm>
            <a:off x="-431223" y="-27384"/>
            <a:ext cx="10015104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332656"/>
            <a:ext cx="52279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>
                <a:latin typeface="Blackadder ITC" pitchFamily="82" charset="0"/>
              </a:rPr>
              <a:t>A learning coach is </a:t>
            </a:r>
          </a:p>
          <a:p>
            <a:r>
              <a:rPr lang="en-CA" sz="4000" dirty="0" smtClean="0">
                <a:latin typeface="Blackadder ITC" pitchFamily="82" charset="0"/>
              </a:rPr>
              <a:t>like a wind surfer because…</a:t>
            </a:r>
            <a:endParaRPr lang="en-CA" sz="4000" dirty="0">
              <a:latin typeface="Blackadder ITC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213038"/>
            <a:ext cx="4787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http://www.flickr.com/photos/skipnclick/1418937603/in/photostream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/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7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Sharing Professional Learning Successes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04864"/>
            <a:ext cx="8424936" cy="4176464"/>
          </a:xfrm>
        </p:spPr>
        <p:txBody>
          <a:bodyPr>
            <a:normAutofit/>
          </a:bodyPr>
          <a:lstStyle/>
          <a:p>
            <a:pPr marL="68580" lvl="0" indent="0">
              <a:buNone/>
            </a:pPr>
            <a:r>
              <a:rPr lang="en-US" sz="2800" dirty="0" smtClean="0"/>
              <a:t>Overarching Questions:</a:t>
            </a:r>
          </a:p>
          <a:p>
            <a:pPr marL="68580" lvl="0" indent="0"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How/where have you grown professionally the </a:t>
            </a:r>
            <a:r>
              <a:rPr lang="en-US" sz="2800" dirty="0"/>
              <a:t>most this year, with respect to your role as a learning </a:t>
            </a:r>
            <a:r>
              <a:rPr lang="en-US" sz="2800" dirty="0" smtClean="0"/>
              <a:t>coach</a:t>
            </a:r>
            <a:r>
              <a:rPr lang="en-CA" sz="2800" dirty="0" smtClean="0"/>
              <a:t>?</a:t>
            </a:r>
            <a:endParaRPr lang="en-CA" sz="2800" dirty="0"/>
          </a:p>
          <a:p>
            <a:pPr lvl="0"/>
            <a:r>
              <a:rPr lang="en-US" sz="2800" dirty="0"/>
              <a:t>How did this growth come about</a:t>
            </a:r>
            <a:r>
              <a:rPr lang="en-US" sz="2800" dirty="0" smtClean="0"/>
              <a:t>?</a:t>
            </a:r>
            <a:endParaRPr lang="en-CA" sz="2800" dirty="0"/>
          </a:p>
          <a:p>
            <a:pPr lvl="0"/>
            <a:r>
              <a:rPr lang="en-US" sz="2800" dirty="0"/>
              <a:t>How do you </a:t>
            </a:r>
            <a:r>
              <a:rPr lang="en-US" sz="2800" dirty="0" smtClean="0"/>
              <a:t>know/demonstrate </a:t>
            </a:r>
            <a:r>
              <a:rPr lang="en-US" sz="2800" dirty="0"/>
              <a:t>that you have grown in this way? </a:t>
            </a:r>
            <a:endParaRPr lang="en-CA" sz="2800" dirty="0"/>
          </a:p>
          <a:p>
            <a:pPr marL="68580" indent="0">
              <a:buNone/>
            </a:pPr>
            <a:endParaRPr lang="en-CA" sz="2000" dirty="0" smtClean="0"/>
          </a:p>
        </p:txBody>
      </p:sp>
    </p:spTree>
    <p:extLst>
      <p:ext uri="{BB962C8B-B14F-4D97-AF65-F5344CB8AC3E}">
        <p14:creationId xmlns:p14="http://schemas.microsoft.com/office/powerpoint/2010/main" val="148341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/>
          <a:lstStyle/>
          <a:p>
            <a:r>
              <a:rPr lang="en-CA" dirty="0" smtClean="0"/>
              <a:t>Reflecting Conversation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992888" cy="4752528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en-CA" sz="2800" dirty="0"/>
              <a:t>Summarize impressions and recall supporting </a:t>
            </a:r>
            <a:r>
              <a:rPr lang="en-CA" sz="2800" dirty="0" smtClean="0"/>
              <a:t>information (overarching </a:t>
            </a:r>
            <a:r>
              <a:rPr lang="en-CA" sz="2800" dirty="0"/>
              <a:t>q</a:t>
            </a:r>
            <a:r>
              <a:rPr lang="en-CA" sz="2800" dirty="0" smtClean="0"/>
              <a:t>uestions)</a:t>
            </a:r>
            <a:endParaRPr lang="en-CA" sz="2800" dirty="0"/>
          </a:p>
          <a:p>
            <a:pPr marL="582930" indent="-514350">
              <a:buFont typeface="+mj-lt"/>
              <a:buAutoNum type="arabicPeriod"/>
            </a:pPr>
            <a:r>
              <a:rPr lang="en-CA" sz="2800" dirty="0"/>
              <a:t>Analyze causal factors (use the </a:t>
            </a:r>
            <a:r>
              <a:rPr lang="en-CA" sz="2800" i="1" dirty="0"/>
              <a:t>Reflecting Questions</a:t>
            </a:r>
            <a:r>
              <a:rPr lang="en-CA" sz="2800" dirty="0"/>
              <a:t> </a:t>
            </a:r>
            <a:r>
              <a:rPr lang="en-CA" sz="2800" dirty="0" smtClean="0"/>
              <a:t>handout)</a:t>
            </a:r>
            <a:endParaRPr lang="en-CA" sz="2800" dirty="0"/>
          </a:p>
          <a:p>
            <a:pPr marL="582930" indent="-514350">
              <a:buFont typeface="+mj-lt"/>
              <a:buAutoNum type="arabicPeriod"/>
            </a:pPr>
            <a:r>
              <a:rPr lang="en-CA" sz="2800" dirty="0"/>
              <a:t>Construct new </a:t>
            </a:r>
            <a:r>
              <a:rPr lang="en-CA" sz="2800" dirty="0" err="1"/>
              <a:t>learnings</a:t>
            </a:r>
            <a:endParaRPr lang="en-CA" sz="2800" dirty="0"/>
          </a:p>
          <a:p>
            <a:pPr marL="582930" indent="-514350">
              <a:buFont typeface="+mj-lt"/>
              <a:buAutoNum type="arabicPeriod"/>
            </a:pPr>
            <a:r>
              <a:rPr lang="en-CA" sz="2800" dirty="0"/>
              <a:t>Commit to application</a:t>
            </a:r>
          </a:p>
          <a:p>
            <a:pPr marL="582930" indent="-514350">
              <a:buFont typeface="+mj-lt"/>
              <a:buAutoNum type="arabicPeriod"/>
            </a:pPr>
            <a:r>
              <a:rPr lang="en-CA" sz="2800" dirty="0"/>
              <a:t>Reflect on the coaching process to explore refinements</a:t>
            </a:r>
          </a:p>
          <a:p>
            <a:pPr marL="68580" indent="0">
              <a:buNone/>
            </a:pPr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341532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Determine Commonalities and Differences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68052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CA" dirty="0" smtClean="0"/>
              <a:t>In </a:t>
            </a:r>
            <a:r>
              <a:rPr lang="en-CA" dirty="0"/>
              <a:t>reflecting upon both of your stories, determine what </a:t>
            </a:r>
            <a:r>
              <a:rPr lang="en-CA" dirty="0" smtClean="0"/>
              <a:t>is </a:t>
            </a:r>
            <a:r>
              <a:rPr lang="en-CA" b="1" dirty="0" smtClean="0"/>
              <a:t>similar</a:t>
            </a:r>
            <a:r>
              <a:rPr lang="en-CA" dirty="0" smtClean="0"/>
              <a:t> about them, </a:t>
            </a:r>
            <a:r>
              <a:rPr lang="en-CA" dirty="0"/>
              <a:t>and what is </a:t>
            </a:r>
            <a:r>
              <a:rPr lang="en-CA" b="1" dirty="0" smtClean="0"/>
              <a:t>different</a:t>
            </a:r>
            <a:r>
              <a:rPr lang="en-CA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Discuss what might account for these commonalities and differences.</a:t>
            </a:r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One partner will share </a:t>
            </a:r>
            <a:r>
              <a:rPr lang="en-CA" dirty="0"/>
              <a:t>with the </a:t>
            </a:r>
            <a:r>
              <a:rPr lang="en-CA" dirty="0" smtClean="0"/>
              <a:t>large </a:t>
            </a:r>
            <a:r>
              <a:rPr lang="en-CA" dirty="0"/>
              <a:t>group. </a:t>
            </a: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 smtClean="0"/>
              <a:t>Sharing:</a:t>
            </a:r>
            <a:endParaRPr lang="en-CA" dirty="0"/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Briefly share </a:t>
            </a:r>
            <a:r>
              <a:rPr lang="en-CA" dirty="0"/>
              <a:t>both your experiences </a:t>
            </a:r>
            <a:endParaRPr lang="en-CA" dirty="0" smtClean="0"/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Express </a:t>
            </a:r>
            <a:r>
              <a:rPr lang="en-CA" dirty="0"/>
              <a:t>the commonalities and differences in your 2 </a:t>
            </a:r>
            <a:r>
              <a:rPr lang="en-CA" dirty="0" smtClean="0"/>
              <a:t>stories.</a:t>
            </a:r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 Discuss what might </a:t>
            </a:r>
            <a:r>
              <a:rPr lang="en-CA" dirty="0"/>
              <a:t>account for these commonalities and differences.</a:t>
            </a:r>
          </a:p>
        </p:txBody>
      </p:sp>
    </p:spTree>
    <p:extLst>
      <p:ext uri="{BB962C8B-B14F-4D97-AF65-F5344CB8AC3E}">
        <p14:creationId xmlns:p14="http://schemas.microsoft.com/office/powerpoint/2010/main" val="246060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Nutrition Break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6" name="Picture 4" descr="C:\Users\dlander\AppData\Local\Microsoft\Windows\Temporary Internet Files\Content.IE5\2XEJ2PHM\MC900434465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6253618" cy="387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4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1489</TotalTime>
  <Words>452</Words>
  <Application>Microsoft Office PowerPoint</Application>
  <PresentationFormat>On-screen Show (4:3)</PresentationFormat>
  <Paragraphs>84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Learning Coach Meeting</vt:lpstr>
      <vt:lpstr>Today’s Agenda</vt:lpstr>
      <vt:lpstr>Share a Meaningful Experience</vt:lpstr>
      <vt:lpstr>PSD’s Commitments to Inclusion</vt:lpstr>
      <vt:lpstr>   </vt:lpstr>
      <vt:lpstr>Sharing Professional Learning Successes</vt:lpstr>
      <vt:lpstr>Reflecting Conversation</vt:lpstr>
      <vt:lpstr> Determine Commonalities and Differences</vt:lpstr>
      <vt:lpstr>Nutrition Break</vt:lpstr>
      <vt:lpstr>Write a Blog Post</vt:lpstr>
      <vt:lpstr>What counts in an effective  Professional Learning Community?</vt:lpstr>
      <vt:lpstr>Google Sites</vt:lpstr>
      <vt:lpstr>Develop Your PLC Vision…</vt:lpstr>
      <vt:lpstr>Next Learning Coach Meeting</vt:lpstr>
      <vt:lpstr>PowerPoint Presentation</vt:lpstr>
    </vt:vector>
  </TitlesOfParts>
  <Company>PSD70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Leah Andrews</dc:creator>
  <cp:lastModifiedBy>Leah Andrews</cp:lastModifiedBy>
  <cp:revision>91</cp:revision>
  <dcterms:created xsi:type="dcterms:W3CDTF">2012-12-14T16:08:01Z</dcterms:created>
  <dcterms:modified xsi:type="dcterms:W3CDTF">2013-06-19T22:43:52Z</dcterms:modified>
</cp:coreProperties>
</file>